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notesMasterIdLst>
    <p:notesMasterId r:id="rId16"/>
  </p:notesMasterIdLst>
  <p:sldSz cx="14630400" cy="8229600"/>
  <p:notesSz cx="8229600" cy="14630400"/>
  <p:embeddedFontLst>
    <p:embeddedFont>
      <p:font typeface="Fraunces Medium"/>
      <p:regular r:id="rId21"/>
    </p:embeddedFont>
    <p:embeddedFont>
      <p:font typeface="Fraunces Medium"/>
      <p:regular r:id="rId22"/>
    </p:embeddedFont>
    <p:embeddedFont>
      <p:font typeface="Fraunces Medium"/>
      <p:regular r:id="rId23"/>
    </p:embeddedFont>
    <p:embeddedFont>
      <p:font typeface="Fraunces Medium"/>
      <p:regular r:id="rId24"/>
    </p:embeddedFont>
    <p:embeddedFont>
      <p:font typeface="Epilogue"/>
      <p:regular r:id="rId25"/>
    </p:embeddedFont>
    <p:embeddedFont>
      <p:font typeface="Epilogue"/>
      <p:regular r:id="rId26"/>
    </p:embeddedFont>
    <p:embeddedFont>
      <p:font typeface="Epilogue"/>
      <p:regular r:id="rId27"/>
    </p:embeddedFont>
    <p:embeddedFont>
      <p:font typeface="Epilogue"/>
      <p:regular r:id="rId28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20" Type="http://schemas.openxmlformats.org/officeDocument/2006/relationships/tableStyles" Target="tableStyles.xml"/><Relationship Id="rId21" Type="http://schemas.openxmlformats.org/officeDocument/2006/relationships/font" Target="fonts/font1.fntdata"/><Relationship Id="rId22" Type="http://schemas.openxmlformats.org/officeDocument/2006/relationships/font" Target="fonts/font2.fntdata"/><Relationship Id="rId23" Type="http://schemas.openxmlformats.org/officeDocument/2006/relationships/font" Target="fonts/font3.fntdata"/><Relationship Id="rId24" Type="http://schemas.openxmlformats.org/officeDocument/2006/relationships/font" Target="fonts/font4.fntdata"/><Relationship Id="rId25" Type="http://schemas.openxmlformats.org/officeDocument/2006/relationships/font" Target="fonts/font5.fntdata"/><Relationship Id="rId26" Type="http://schemas.openxmlformats.org/officeDocument/2006/relationships/font" Target="fonts/font6.fntdata"/><Relationship Id="rId27" Type="http://schemas.openxmlformats.org/officeDocument/2006/relationships/font" Target="fonts/font7.fntdata"/><Relationship Id="rId28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2-1.png"/><Relationship Id="rId3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3-1.png"/><Relationship Id="rId3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4-1.png"/><Relationship Id="rId3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5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image" Target="../media/image-10-4.png"/><Relationship Id="rId5" Type="http://schemas.openxmlformats.org/officeDocument/2006/relationships/image" Target="../media/image-10-5.png"/><Relationship Id="rId6" Type="http://schemas.openxmlformats.org/officeDocument/2006/relationships/slideLayout" Target="../slideLayouts/slideLayout11.xml"/><Relationship Id="rId7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slideLayout" Target="../slideLayouts/slideLayout12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png"/><Relationship Id="rId2" Type="http://schemas.openxmlformats.org/officeDocument/2006/relationships/slideLayout" Target="../slideLayouts/slideLayout14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-1.png"/><Relationship Id="rId2" Type="http://schemas.openxmlformats.org/officeDocument/2006/relationships/slideLayout" Target="../slideLayouts/slideLayout15.xml"/><Relationship Id="rId3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slideLayout" Target="../slideLayouts/slideLayout3.xml"/><Relationship Id="rId5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slideLayout" Target="../slideLayouts/slideLayout5.xml"/><Relationship Id="rId7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slideLayout" Target="../slideLayouts/slideLayout9.xml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slideLayout" Target="../slideLayouts/slideLayout10.xml"/><Relationship Id="rId5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209562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9D933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Marine Insurance</a:t>
            </a:r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
</a:t>
            </a:r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Flood Insurance Broker Portal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676061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Secure &amp; simplest web app streamlines flood insurance management for brokers.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5657017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859768"/>
            <a:ext cx="7006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9D933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Key Features</a:t>
            </a:r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 and Benefits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4948357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587579" y="4908709"/>
            <a:ext cx="221170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Quote Generation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1587579" y="5753457"/>
            <a:ext cx="221170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Accurate, quick flood insurance quotes for clients.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9446" y="4948357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933236" y="4908709"/>
            <a:ext cx="2211824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Policy Management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4933236" y="5753457"/>
            <a:ext cx="2211824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Centralized and efficient administration of policies.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5221" y="4948357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8279011" y="4908709"/>
            <a:ext cx="2211824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Client Management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8279011" y="5753457"/>
            <a:ext cx="221182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Comprehensive client data storage and access.</a:t>
            </a:r>
            <a:endParaRPr lang="en-US" sz="17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30997" y="4948357"/>
            <a:ext cx="566976" cy="566976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1624786" y="4908709"/>
            <a:ext cx="2211824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Reporting &amp; Analytics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11624786" y="5753457"/>
            <a:ext cx="221182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Data-driven insights to track performance.</a:t>
            </a:r>
            <a:endParaRPr lang="en-US" sz="17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06398" y="556498"/>
            <a:ext cx="6156603" cy="630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950"/>
              </a:lnSpc>
              <a:buNone/>
            </a:pPr>
            <a:r>
              <a:rPr lang="en-US" sz="3950" dirty="0">
                <a:solidFill>
                  <a:srgbClr val="F9D933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Innovation</a:t>
            </a:r>
            <a:pPr algn="l" indent="0" marL="0">
              <a:lnSpc>
                <a:spcPts val="4950"/>
              </a:lnSpc>
              <a:buNone/>
            </a:pPr>
            <a:r>
              <a:rPr lang="en-US" sz="39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 and Creativity</a:t>
            </a:r>
            <a:endParaRPr lang="en-US" sz="3950" dirty="0"/>
          </a:p>
        </p:txBody>
      </p:sp>
      <p:sp>
        <p:nvSpPr>
          <p:cNvPr id="4" name="Shape 1"/>
          <p:cNvSpPr/>
          <p:nvPr/>
        </p:nvSpPr>
        <p:spPr>
          <a:xfrm>
            <a:off x="706398" y="1490067"/>
            <a:ext cx="3764756" cy="2139196"/>
          </a:xfrm>
          <a:prstGeom prst="roundRect">
            <a:avLst>
              <a:gd name="adj" fmla="val 3963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15829" y="1699498"/>
            <a:ext cx="2523173" cy="315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Risk Calculator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915829" y="2135862"/>
            <a:ext cx="3345894" cy="9686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Utilizes advanced algorithms to provide accurate flood risk assessments instantly.</a:t>
            </a:r>
            <a:endParaRPr lang="en-US" sz="1550" dirty="0"/>
          </a:p>
        </p:txBody>
      </p:sp>
      <p:sp>
        <p:nvSpPr>
          <p:cNvPr id="7" name="Shape 4"/>
          <p:cNvSpPr/>
          <p:nvPr/>
        </p:nvSpPr>
        <p:spPr>
          <a:xfrm>
            <a:off x="4672965" y="1490067"/>
            <a:ext cx="3764756" cy="2139196"/>
          </a:xfrm>
          <a:prstGeom prst="roundRect">
            <a:avLst>
              <a:gd name="adj" fmla="val 3963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882396" y="1699498"/>
            <a:ext cx="3345894" cy="6305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Client Finding Assistance For Broker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4882396" y="2451140"/>
            <a:ext cx="3345894" cy="9686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Helps brokers identify and connect with potential clients efficiently.</a:t>
            </a:r>
            <a:endParaRPr lang="en-US" sz="1550" dirty="0"/>
          </a:p>
        </p:txBody>
      </p:sp>
      <p:sp>
        <p:nvSpPr>
          <p:cNvPr id="10" name="Shape 7"/>
          <p:cNvSpPr/>
          <p:nvPr/>
        </p:nvSpPr>
        <p:spPr>
          <a:xfrm>
            <a:off x="706398" y="3831074"/>
            <a:ext cx="3764756" cy="2139196"/>
          </a:xfrm>
          <a:prstGeom prst="roundRect">
            <a:avLst>
              <a:gd name="adj" fmla="val 3963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15829" y="4040505"/>
            <a:ext cx="3345894" cy="6305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Analytical and Real-Time Dashboard</a:t>
            </a:r>
            <a:endParaRPr lang="en-US" sz="1950" dirty="0"/>
          </a:p>
        </p:txBody>
      </p:sp>
      <p:sp>
        <p:nvSpPr>
          <p:cNvPr id="12" name="Text 9"/>
          <p:cNvSpPr/>
          <p:nvPr/>
        </p:nvSpPr>
        <p:spPr>
          <a:xfrm>
            <a:off x="915829" y="4792147"/>
            <a:ext cx="3345894" cy="9686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Displays up-to-date insights and performance metrics for informed decisions.</a:t>
            </a:r>
            <a:endParaRPr lang="en-US" sz="1550" dirty="0"/>
          </a:p>
        </p:txBody>
      </p:sp>
      <p:sp>
        <p:nvSpPr>
          <p:cNvPr id="13" name="Shape 10"/>
          <p:cNvSpPr/>
          <p:nvPr/>
        </p:nvSpPr>
        <p:spPr>
          <a:xfrm>
            <a:off x="4672965" y="3831074"/>
            <a:ext cx="3764756" cy="2139196"/>
          </a:xfrm>
          <a:prstGeom prst="roundRect">
            <a:avLst>
              <a:gd name="adj" fmla="val 3963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4882396" y="4040505"/>
            <a:ext cx="3345894" cy="6305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Real-Time Status Tracking by Email Notification</a:t>
            </a:r>
            <a:endParaRPr lang="en-US" sz="1950" dirty="0"/>
          </a:p>
        </p:txBody>
      </p:sp>
      <p:sp>
        <p:nvSpPr>
          <p:cNvPr id="15" name="Text 12"/>
          <p:cNvSpPr/>
          <p:nvPr/>
        </p:nvSpPr>
        <p:spPr>
          <a:xfrm>
            <a:off x="4882396" y="4792147"/>
            <a:ext cx="3345894" cy="9686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Keeps users informed about quote progress and updates via timely email alerts.</a:t>
            </a:r>
            <a:endParaRPr lang="en-US" sz="1550" dirty="0"/>
          </a:p>
        </p:txBody>
      </p:sp>
      <p:sp>
        <p:nvSpPr>
          <p:cNvPr id="16" name="Shape 13"/>
          <p:cNvSpPr/>
          <p:nvPr/>
        </p:nvSpPr>
        <p:spPr>
          <a:xfrm>
            <a:off x="706398" y="6172081"/>
            <a:ext cx="7731204" cy="1501021"/>
          </a:xfrm>
          <a:prstGeom prst="roundRect">
            <a:avLst>
              <a:gd name="adj" fmla="val 5648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915829" y="6381512"/>
            <a:ext cx="3707963" cy="315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PDF Export Helping in Sharing</a:t>
            </a:r>
            <a:endParaRPr lang="en-US" sz="1950" dirty="0"/>
          </a:p>
        </p:txBody>
      </p:sp>
      <p:sp>
        <p:nvSpPr>
          <p:cNvPr id="18" name="Text 15"/>
          <p:cNvSpPr/>
          <p:nvPr/>
        </p:nvSpPr>
        <p:spPr>
          <a:xfrm>
            <a:off x="915829" y="6817876"/>
            <a:ext cx="7312343" cy="6457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Enables easy export of quotes and reports for client communication and records.</a:t>
            </a:r>
            <a:endParaRPr lang="en-US" sz="15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61918"/>
            <a:ext cx="938926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9D933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Marine Insurance</a:t>
            </a:r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 Portal Workflow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110859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This flow chart illustrates the complete workflow process for the Flood Insurance Broker Portal, detailing the user journey and system interactions from quote generation to policy management.</a:t>
            </a:r>
            <a:endParaRPr lang="en-US" sz="17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3091815"/>
            <a:ext cx="13042821" cy="4075867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70798" y="527923"/>
            <a:ext cx="5040035" cy="5990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700"/>
              </a:lnSpc>
              <a:buNone/>
            </a:pPr>
            <a:r>
              <a:rPr lang="en-US" sz="3750" dirty="0">
                <a:solidFill>
                  <a:srgbClr val="F9D933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Future Enhancements</a:t>
            </a:r>
            <a:endParaRPr lang="en-US" sz="3750" dirty="0"/>
          </a:p>
        </p:txBody>
      </p:sp>
      <p:sp>
        <p:nvSpPr>
          <p:cNvPr id="4" name="Shape 1"/>
          <p:cNvSpPr/>
          <p:nvPr/>
        </p:nvSpPr>
        <p:spPr>
          <a:xfrm>
            <a:off x="886420" y="1414343"/>
            <a:ext cx="22860" cy="6287214"/>
          </a:xfrm>
          <a:prstGeom prst="roundRect">
            <a:avLst>
              <a:gd name="adj" fmla="val 352178"/>
            </a:avLst>
          </a:prstGeom>
          <a:solidFill>
            <a:srgbClr val="414A70"/>
          </a:solidFill>
          <a:ln/>
        </p:spPr>
      </p:sp>
      <p:sp>
        <p:nvSpPr>
          <p:cNvPr id="5" name="Shape 2"/>
          <p:cNvSpPr/>
          <p:nvPr/>
        </p:nvSpPr>
        <p:spPr>
          <a:xfrm>
            <a:off x="1079183" y="1834158"/>
            <a:ext cx="574953" cy="22860"/>
          </a:xfrm>
          <a:prstGeom prst="roundRect">
            <a:avLst>
              <a:gd name="adj" fmla="val 352178"/>
            </a:avLst>
          </a:prstGeom>
          <a:solidFill>
            <a:srgbClr val="414A70"/>
          </a:solidFill>
          <a:ln/>
        </p:spPr>
      </p:sp>
      <p:sp>
        <p:nvSpPr>
          <p:cNvPr id="6" name="Shape 3"/>
          <p:cNvSpPr/>
          <p:nvPr/>
        </p:nvSpPr>
        <p:spPr>
          <a:xfrm>
            <a:off x="670798" y="1629966"/>
            <a:ext cx="431244" cy="431244"/>
          </a:xfrm>
          <a:prstGeom prst="roundRect">
            <a:avLst>
              <a:gd name="adj" fmla="val 18669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742712" y="1665923"/>
            <a:ext cx="287417" cy="3593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22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1</a:t>
            </a:r>
            <a:endParaRPr lang="en-US" sz="2250" dirty="0"/>
          </a:p>
        </p:txBody>
      </p:sp>
      <p:sp>
        <p:nvSpPr>
          <p:cNvPr id="8" name="Text 5"/>
          <p:cNvSpPr/>
          <p:nvPr/>
        </p:nvSpPr>
        <p:spPr>
          <a:xfrm>
            <a:off x="1844754" y="1605915"/>
            <a:ext cx="3333155" cy="299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AI-Powered Risk Assessment</a:t>
            </a:r>
            <a:endParaRPr lang="en-US" sz="1850" dirty="0"/>
          </a:p>
        </p:txBody>
      </p:sp>
      <p:sp>
        <p:nvSpPr>
          <p:cNvPr id="9" name="Text 6"/>
          <p:cNvSpPr/>
          <p:nvPr/>
        </p:nvSpPr>
        <p:spPr>
          <a:xfrm>
            <a:off x="1844754" y="2020253"/>
            <a:ext cx="6628448" cy="3067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Using AI to enhance flood risk predictions.</a:t>
            </a:r>
            <a:endParaRPr lang="en-US" sz="1500" dirty="0"/>
          </a:p>
        </p:txBody>
      </p:sp>
      <p:sp>
        <p:nvSpPr>
          <p:cNvPr id="10" name="Shape 7"/>
          <p:cNvSpPr/>
          <p:nvPr/>
        </p:nvSpPr>
        <p:spPr>
          <a:xfrm>
            <a:off x="1079183" y="3129915"/>
            <a:ext cx="574953" cy="22860"/>
          </a:xfrm>
          <a:prstGeom prst="roundRect">
            <a:avLst>
              <a:gd name="adj" fmla="val 352178"/>
            </a:avLst>
          </a:prstGeom>
          <a:solidFill>
            <a:srgbClr val="414A70"/>
          </a:solidFill>
          <a:ln/>
        </p:spPr>
      </p:sp>
      <p:sp>
        <p:nvSpPr>
          <p:cNvPr id="11" name="Shape 8"/>
          <p:cNvSpPr/>
          <p:nvPr/>
        </p:nvSpPr>
        <p:spPr>
          <a:xfrm>
            <a:off x="670798" y="2925723"/>
            <a:ext cx="431244" cy="431244"/>
          </a:xfrm>
          <a:prstGeom prst="roundRect">
            <a:avLst>
              <a:gd name="adj" fmla="val 18669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742712" y="2961680"/>
            <a:ext cx="287417" cy="3593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22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2</a:t>
            </a:r>
            <a:endParaRPr lang="en-US" sz="2250" dirty="0"/>
          </a:p>
        </p:txBody>
      </p:sp>
      <p:sp>
        <p:nvSpPr>
          <p:cNvPr id="13" name="Text 10"/>
          <p:cNvSpPr/>
          <p:nvPr/>
        </p:nvSpPr>
        <p:spPr>
          <a:xfrm>
            <a:off x="1844754" y="2901672"/>
            <a:ext cx="3426500" cy="299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Automated Claims Processing</a:t>
            </a:r>
            <a:endParaRPr lang="en-US" sz="1850" dirty="0"/>
          </a:p>
        </p:txBody>
      </p:sp>
      <p:sp>
        <p:nvSpPr>
          <p:cNvPr id="14" name="Text 11"/>
          <p:cNvSpPr/>
          <p:nvPr/>
        </p:nvSpPr>
        <p:spPr>
          <a:xfrm>
            <a:off x="1844754" y="3316010"/>
            <a:ext cx="6628448" cy="3067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Speed up claim handling with automation.</a:t>
            </a:r>
            <a:endParaRPr lang="en-US" sz="1500" dirty="0"/>
          </a:p>
        </p:txBody>
      </p:sp>
      <p:sp>
        <p:nvSpPr>
          <p:cNvPr id="15" name="Shape 12"/>
          <p:cNvSpPr/>
          <p:nvPr/>
        </p:nvSpPr>
        <p:spPr>
          <a:xfrm>
            <a:off x="1079183" y="4425672"/>
            <a:ext cx="574953" cy="22860"/>
          </a:xfrm>
          <a:prstGeom prst="roundRect">
            <a:avLst>
              <a:gd name="adj" fmla="val 352178"/>
            </a:avLst>
          </a:prstGeom>
          <a:solidFill>
            <a:srgbClr val="414A70"/>
          </a:solidFill>
          <a:ln/>
        </p:spPr>
      </p:sp>
      <p:sp>
        <p:nvSpPr>
          <p:cNvPr id="16" name="Shape 13"/>
          <p:cNvSpPr/>
          <p:nvPr/>
        </p:nvSpPr>
        <p:spPr>
          <a:xfrm>
            <a:off x="670798" y="4221480"/>
            <a:ext cx="431244" cy="431244"/>
          </a:xfrm>
          <a:prstGeom prst="roundRect">
            <a:avLst>
              <a:gd name="adj" fmla="val 18669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742712" y="4257437"/>
            <a:ext cx="287417" cy="3593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22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3</a:t>
            </a:r>
            <a:endParaRPr lang="en-US" sz="2250" dirty="0"/>
          </a:p>
        </p:txBody>
      </p:sp>
      <p:sp>
        <p:nvSpPr>
          <p:cNvPr id="18" name="Text 15"/>
          <p:cNvSpPr/>
          <p:nvPr/>
        </p:nvSpPr>
        <p:spPr>
          <a:xfrm>
            <a:off x="1844754" y="4197429"/>
            <a:ext cx="2650927" cy="299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Mobile App Integration</a:t>
            </a:r>
            <a:endParaRPr lang="en-US" sz="1850" dirty="0"/>
          </a:p>
        </p:txBody>
      </p:sp>
      <p:sp>
        <p:nvSpPr>
          <p:cNvPr id="19" name="Text 16"/>
          <p:cNvSpPr/>
          <p:nvPr/>
        </p:nvSpPr>
        <p:spPr>
          <a:xfrm>
            <a:off x="1844754" y="4611767"/>
            <a:ext cx="6628448" cy="3067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Access portal features on mobile devices.</a:t>
            </a:r>
            <a:endParaRPr lang="en-US" sz="1500" dirty="0"/>
          </a:p>
        </p:txBody>
      </p:sp>
      <p:sp>
        <p:nvSpPr>
          <p:cNvPr id="20" name="Shape 17"/>
          <p:cNvSpPr/>
          <p:nvPr/>
        </p:nvSpPr>
        <p:spPr>
          <a:xfrm>
            <a:off x="1079183" y="5721429"/>
            <a:ext cx="574953" cy="22860"/>
          </a:xfrm>
          <a:prstGeom prst="roundRect">
            <a:avLst>
              <a:gd name="adj" fmla="val 352178"/>
            </a:avLst>
          </a:prstGeom>
          <a:solidFill>
            <a:srgbClr val="414A70"/>
          </a:solidFill>
          <a:ln/>
        </p:spPr>
      </p:sp>
      <p:sp>
        <p:nvSpPr>
          <p:cNvPr id="21" name="Shape 18"/>
          <p:cNvSpPr/>
          <p:nvPr/>
        </p:nvSpPr>
        <p:spPr>
          <a:xfrm>
            <a:off x="670798" y="5517237"/>
            <a:ext cx="431244" cy="431244"/>
          </a:xfrm>
          <a:prstGeom prst="roundRect">
            <a:avLst>
              <a:gd name="adj" fmla="val 18669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22" name="Text 19"/>
          <p:cNvSpPr/>
          <p:nvPr/>
        </p:nvSpPr>
        <p:spPr>
          <a:xfrm>
            <a:off x="742712" y="5553194"/>
            <a:ext cx="287417" cy="3593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22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4</a:t>
            </a:r>
            <a:endParaRPr lang="en-US" sz="2250" dirty="0"/>
          </a:p>
        </p:txBody>
      </p:sp>
      <p:sp>
        <p:nvSpPr>
          <p:cNvPr id="23" name="Text 20"/>
          <p:cNvSpPr/>
          <p:nvPr/>
        </p:nvSpPr>
        <p:spPr>
          <a:xfrm>
            <a:off x="1844754" y="5493187"/>
            <a:ext cx="3773210" cy="299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Enhanced Reporting Dashboards</a:t>
            </a:r>
            <a:endParaRPr lang="en-US" sz="1850" dirty="0"/>
          </a:p>
        </p:txBody>
      </p:sp>
      <p:sp>
        <p:nvSpPr>
          <p:cNvPr id="24" name="Text 21"/>
          <p:cNvSpPr/>
          <p:nvPr/>
        </p:nvSpPr>
        <p:spPr>
          <a:xfrm>
            <a:off x="1844754" y="5907524"/>
            <a:ext cx="6628448" cy="3067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Improved visual insights for brokers and managers.</a:t>
            </a:r>
            <a:endParaRPr lang="en-US" sz="1500" dirty="0"/>
          </a:p>
        </p:txBody>
      </p:sp>
      <p:sp>
        <p:nvSpPr>
          <p:cNvPr id="25" name="Shape 22"/>
          <p:cNvSpPr/>
          <p:nvPr/>
        </p:nvSpPr>
        <p:spPr>
          <a:xfrm>
            <a:off x="1079183" y="7017187"/>
            <a:ext cx="574953" cy="22860"/>
          </a:xfrm>
          <a:prstGeom prst="roundRect">
            <a:avLst>
              <a:gd name="adj" fmla="val 352178"/>
            </a:avLst>
          </a:prstGeom>
          <a:solidFill>
            <a:srgbClr val="414A70"/>
          </a:solidFill>
          <a:ln/>
        </p:spPr>
      </p:sp>
      <p:sp>
        <p:nvSpPr>
          <p:cNvPr id="26" name="Shape 23"/>
          <p:cNvSpPr/>
          <p:nvPr/>
        </p:nvSpPr>
        <p:spPr>
          <a:xfrm>
            <a:off x="670798" y="6812994"/>
            <a:ext cx="431244" cy="431244"/>
          </a:xfrm>
          <a:prstGeom prst="roundRect">
            <a:avLst>
              <a:gd name="adj" fmla="val 18669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27" name="Text 24"/>
          <p:cNvSpPr/>
          <p:nvPr/>
        </p:nvSpPr>
        <p:spPr>
          <a:xfrm>
            <a:off x="742712" y="6848951"/>
            <a:ext cx="287417" cy="3593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22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5</a:t>
            </a:r>
            <a:endParaRPr lang="en-US" sz="2250" dirty="0"/>
          </a:p>
        </p:txBody>
      </p:sp>
      <p:sp>
        <p:nvSpPr>
          <p:cNvPr id="28" name="Text 25"/>
          <p:cNvSpPr/>
          <p:nvPr/>
        </p:nvSpPr>
        <p:spPr>
          <a:xfrm>
            <a:off x="1844754" y="6788944"/>
            <a:ext cx="3197423" cy="299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Expanded Data Integrations</a:t>
            </a:r>
            <a:endParaRPr lang="en-US" sz="1850" dirty="0"/>
          </a:p>
        </p:txBody>
      </p:sp>
      <p:sp>
        <p:nvSpPr>
          <p:cNvPr id="29" name="Text 26"/>
          <p:cNvSpPr/>
          <p:nvPr/>
        </p:nvSpPr>
        <p:spPr>
          <a:xfrm>
            <a:off x="1844754" y="7203281"/>
            <a:ext cx="6628448" cy="3067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Include new external data for richer analytics.</a:t>
            </a:r>
            <a:endParaRPr lang="en-US" sz="15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111812"/>
            <a:ext cx="7556421" cy="1417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1150"/>
              </a:lnSpc>
              <a:buNone/>
            </a:pPr>
            <a:r>
              <a:rPr lang="en-US" sz="8900" dirty="0">
                <a:solidFill>
                  <a:srgbClr val="F9D933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Thank You</a:t>
            </a:r>
            <a:endParaRPr lang="en-US" sz="8900" dirty="0"/>
          </a:p>
        </p:txBody>
      </p:sp>
      <p:sp>
        <p:nvSpPr>
          <p:cNvPr id="4" name="Text 1"/>
          <p:cNvSpPr/>
          <p:nvPr/>
        </p:nvSpPr>
        <p:spPr>
          <a:xfrm>
            <a:off x="793790" y="3869650"/>
            <a:ext cx="7556421" cy="8505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Thank you for your time and interest in the     Marine Insurance .</a:t>
            </a:r>
            <a:endParaRPr lang="en-US" sz="2650" dirty="0"/>
          </a:p>
        </p:txBody>
      </p:sp>
      <p:sp>
        <p:nvSpPr>
          <p:cNvPr id="5" name="Text 2"/>
          <p:cNvSpPr/>
          <p:nvPr/>
        </p:nvSpPr>
        <p:spPr>
          <a:xfrm>
            <a:off x="793790" y="5060394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576345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9D933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MUKUND BAJPAI</a:t>
            </a:r>
            <a:endParaRPr lang="en-US" sz="2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49010" y="802958"/>
            <a:ext cx="7527012" cy="5794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550"/>
              </a:lnSpc>
              <a:buNone/>
            </a:pPr>
            <a:r>
              <a:rPr lang="en-US" sz="3650" dirty="0">
                <a:solidFill>
                  <a:srgbClr val="F9D933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Flood Insurance</a:t>
            </a:r>
            <a:pPr algn="l" indent="0" marL="0">
              <a:lnSpc>
                <a:spcPts val="4550"/>
              </a:lnSpc>
              <a:buNone/>
            </a:pPr>
            <a:r>
              <a:rPr lang="en-US" sz="36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 &amp; Its Importance </a:t>
            </a:r>
            <a:endParaRPr lang="en-US" sz="36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9010" y="1869162"/>
            <a:ext cx="4141946" cy="283392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49010" y="4911685"/>
            <a:ext cx="2800588" cy="2896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What is Flood Insurance?</a:t>
            </a:r>
            <a:endParaRPr lang="en-US" sz="1800" dirty="0"/>
          </a:p>
        </p:txBody>
      </p:sp>
      <p:sp>
        <p:nvSpPr>
          <p:cNvPr id="5" name="Text 2"/>
          <p:cNvSpPr/>
          <p:nvPr/>
        </p:nvSpPr>
        <p:spPr>
          <a:xfrm>
            <a:off x="649010" y="5386745"/>
            <a:ext cx="4141946" cy="5934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Financial protection against property damage caused by flooding.</a:t>
            </a:r>
            <a:endParaRPr lang="en-US" sz="1450" dirty="0"/>
          </a:p>
        </p:txBody>
      </p:sp>
      <p:sp>
        <p:nvSpPr>
          <p:cNvPr id="6" name="Text 3"/>
          <p:cNvSpPr/>
          <p:nvPr/>
        </p:nvSpPr>
        <p:spPr>
          <a:xfrm>
            <a:off x="649010" y="6045041"/>
            <a:ext cx="4141946" cy="5934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Not typically covered by standard homeowners insurance.</a:t>
            </a:r>
            <a:endParaRPr lang="en-US" sz="1450" dirty="0"/>
          </a:p>
        </p:txBody>
      </p:sp>
      <p:sp>
        <p:nvSpPr>
          <p:cNvPr id="7" name="Text 4"/>
          <p:cNvSpPr/>
          <p:nvPr/>
        </p:nvSpPr>
        <p:spPr>
          <a:xfrm>
            <a:off x="649010" y="6703338"/>
            <a:ext cx="4141946" cy="5934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Specifically designed policy for flood risks.</a:t>
            </a:r>
            <a:endParaRPr lang="en-US" sz="145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1013" y="1869162"/>
            <a:ext cx="4141946" cy="2833926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251013" y="4911685"/>
            <a:ext cx="3099673" cy="2896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Why Need Flood Insurance?</a:t>
            </a:r>
            <a:endParaRPr lang="en-US" sz="1800" dirty="0"/>
          </a:p>
        </p:txBody>
      </p:sp>
      <p:sp>
        <p:nvSpPr>
          <p:cNvPr id="10" name="Text 6"/>
          <p:cNvSpPr/>
          <p:nvPr/>
        </p:nvSpPr>
        <p:spPr>
          <a:xfrm>
            <a:off x="5251013" y="5386745"/>
            <a:ext cx="4141946" cy="5934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Increasing extreme weather and flood risks.</a:t>
            </a:r>
            <a:endParaRPr lang="en-US" sz="1450" dirty="0"/>
          </a:p>
        </p:txBody>
      </p:sp>
      <p:sp>
        <p:nvSpPr>
          <p:cNvPr id="11" name="Text 7"/>
          <p:cNvSpPr/>
          <p:nvPr/>
        </p:nvSpPr>
        <p:spPr>
          <a:xfrm>
            <a:off x="5251013" y="6045041"/>
            <a:ext cx="4141946" cy="296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Helps mitigate financial impact of floods.</a:t>
            </a:r>
            <a:endParaRPr lang="en-US" sz="1450" dirty="0"/>
          </a:p>
        </p:txBody>
      </p:sp>
      <p:sp>
        <p:nvSpPr>
          <p:cNvPr id="12" name="Text 8"/>
          <p:cNvSpPr/>
          <p:nvPr/>
        </p:nvSpPr>
        <p:spPr>
          <a:xfrm>
            <a:off x="5251013" y="6406634"/>
            <a:ext cx="4141946" cy="296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Enables faster repairs and peace of mind.</a:t>
            </a:r>
            <a:endParaRPr lang="en-US" sz="1450" dirty="0"/>
          </a:p>
        </p:txBody>
      </p:sp>
      <p:sp>
        <p:nvSpPr>
          <p:cNvPr id="13" name="Text 9"/>
          <p:cNvSpPr/>
          <p:nvPr/>
        </p:nvSpPr>
        <p:spPr>
          <a:xfrm>
            <a:off x="5251013" y="6768227"/>
            <a:ext cx="4141946" cy="5934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Often required by mortgage or lending institutions in flood-prone areas.</a:t>
            </a:r>
            <a:endParaRPr lang="en-US" sz="1450" dirty="0"/>
          </a:p>
        </p:txBody>
      </p:sp>
      <p:pic>
        <p:nvPicPr>
          <p:cNvPr id="1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3017" y="1869162"/>
            <a:ext cx="4141946" cy="2833926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9853017" y="4911685"/>
            <a:ext cx="3216831" cy="2896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Who Needs Flood Insurance?</a:t>
            </a:r>
            <a:endParaRPr lang="en-US" sz="1800" dirty="0"/>
          </a:p>
        </p:txBody>
      </p:sp>
      <p:sp>
        <p:nvSpPr>
          <p:cNvPr id="16" name="Text 11"/>
          <p:cNvSpPr/>
          <p:nvPr/>
        </p:nvSpPr>
        <p:spPr>
          <a:xfrm>
            <a:off x="9853017" y="5386745"/>
            <a:ext cx="4141946" cy="296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Individuals living in flood-prone zones.</a:t>
            </a:r>
            <a:endParaRPr lang="en-US" sz="1450" dirty="0"/>
          </a:p>
        </p:txBody>
      </p:sp>
      <p:sp>
        <p:nvSpPr>
          <p:cNvPr id="17" name="Text 12"/>
          <p:cNvSpPr/>
          <p:nvPr/>
        </p:nvSpPr>
        <p:spPr>
          <a:xfrm>
            <a:off x="9853017" y="5748338"/>
            <a:ext cx="4141946" cy="296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Businesses vulnerable to flood damage.</a:t>
            </a:r>
            <a:endParaRPr lang="en-US" sz="1450" dirty="0"/>
          </a:p>
        </p:txBody>
      </p:sp>
      <p:sp>
        <p:nvSpPr>
          <p:cNvPr id="18" name="Text 13"/>
          <p:cNvSpPr/>
          <p:nvPr/>
        </p:nvSpPr>
        <p:spPr>
          <a:xfrm>
            <a:off x="9853017" y="6109930"/>
            <a:ext cx="4141946" cy="5934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Property owners requiring mortgage compliance.</a:t>
            </a:r>
            <a:endParaRPr lang="en-US" sz="1450" dirty="0"/>
          </a:p>
        </p:txBody>
      </p:sp>
      <p:sp>
        <p:nvSpPr>
          <p:cNvPr id="19" name="Text 14"/>
          <p:cNvSpPr/>
          <p:nvPr/>
        </p:nvSpPr>
        <p:spPr>
          <a:xfrm>
            <a:off x="9853017" y="6768227"/>
            <a:ext cx="4141946" cy="5934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Anyone seeking asset protection from flood risks.</a:t>
            </a:r>
            <a:endParaRPr lang="en-US" sz="14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43434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9D933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Scope and</a:t>
            </a:r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 Objective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271010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Scope of Marine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3291245"/>
            <a:ext cx="35015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Centralized platform for flood insurance management for brokers.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4459248"/>
            <a:ext cx="35015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Integration with real-time flood risk data to support informed decisions.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5627251"/>
            <a:ext cx="35015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Streamlines policy quoting, issuance, and compliance with regulations.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4856321" y="271010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Objective of Marine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856321" y="3291245"/>
            <a:ext cx="35015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Enhance broker efficiency through automation and data integration.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4856321" y="4459248"/>
            <a:ext cx="35015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Provide a secure and user-friendly tool for flood insurance solutions.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4856321" y="5627251"/>
            <a:ext cx="35015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Improve customer satisfaction with timely and accurate service delivery.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91975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9D933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Frontend Architecture:</a:t>
            </a:r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 Angular 19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93262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5260" y="2975134"/>
            <a:ext cx="340162" cy="42529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017306" y="2932628"/>
            <a:ext cx="292774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Component-Based Design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7017306" y="3777377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Reusable UI elements enhance efficiency and maintainability.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10171867" y="293262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56937" y="2975134"/>
            <a:ext cx="340162" cy="42529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0908983" y="2932628"/>
            <a:ext cx="292774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Multi-Step Image  Based Forms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10908983" y="3777377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Robust data validation ensures quality user input handling.</a:t>
            </a:r>
            <a:endParaRPr lang="en-US" sz="1750" dirty="0"/>
          </a:p>
        </p:txBody>
      </p:sp>
      <p:sp>
        <p:nvSpPr>
          <p:cNvPr id="12" name="Shape 7"/>
          <p:cNvSpPr/>
          <p:nvPr/>
        </p:nvSpPr>
        <p:spPr>
          <a:xfrm>
            <a:off x="6280190" y="537638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5260" y="5418892"/>
            <a:ext cx="340162" cy="425291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017306" y="5376386"/>
            <a:ext cx="292774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Real-Time Progress Bar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7017306" y="6221135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Providing the current updates about the quote form filling.</a:t>
            </a:r>
            <a:endParaRPr lang="en-US" sz="1750" dirty="0"/>
          </a:p>
        </p:txBody>
      </p:sp>
      <p:sp>
        <p:nvSpPr>
          <p:cNvPr id="16" name="Shape 10"/>
          <p:cNvSpPr/>
          <p:nvPr/>
        </p:nvSpPr>
        <p:spPr>
          <a:xfrm>
            <a:off x="10171867" y="537638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pic>
        <p:nvPicPr>
          <p:cNvPr id="17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56937" y="5418892"/>
            <a:ext cx="340162" cy="425291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10908983" y="537638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 Modern Theme UI</a:t>
            </a:r>
            <a:endParaRPr lang="en-US" sz="2200" dirty="0"/>
          </a:p>
        </p:txBody>
      </p:sp>
      <p:sp>
        <p:nvSpPr>
          <p:cNvPr id="19" name="Text 12"/>
          <p:cNvSpPr/>
          <p:nvPr/>
        </p:nvSpPr>
        <p:spPr>
          <a:xfrm>
            <a:off x="10908983" y="5866805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Light theme UI fostering the trust between broker and portal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66882" y="602575"/>
            <a:ext cx="5842754" cy="6847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350"/>
              </a:lnSpc>
              <a:buNone/>
            </a:pPr>
            <a:r>
              <a:rPr lang="en-US" sz="4300" dirty="0">
                <a:solidFill>
                  <a:srgbClr val="F9D933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Backend Architecture: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766882" y="1615916"/>
            <a:ext cx="5477947" cy="6847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350"/>
              </a:lnSpc>
              <a:buNone/>
            </a:pPr>
            <a:r>
              <a:rPr lang="en-US" sz="43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ASP.NET Web API</a:t>
            </a:r>
            <a:endParaRPr lang="en-US" sz="4300" dirty="0"/>
          </a:p>
        </p:txBody>
      </p:sp>
      <p:sp>
        <p:nvSpPr>
          <p:cNvPr id="5" name="Text 2"/>
          <p:cNvSpPr/>
          <p:nvPr/>
        </p:nvSpPr>
        <p:spPr>
          <a:xfrm>
            <a:off x="766882" y="2848332"/>
            <a:ext cx="2738914" cy="342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RESTful Services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766882" y="3409712"/>
            <a:ext cx="3537823" cy="7010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Provides secure, scalable data access and manipulation.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4846915" y="2848332"/>
            <a:ext cx="3537823" cy="6846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Service Oriented Architecture</a:t>
            </a:r>
            <a:endParaRPr lang="en-US" sz="2150" dirty="0"/>
          </a:p>
        </p:txBody>
      </p:sp>
      <p:sp>
        <p:nvSpPr>
          <p:cNvPr id="8" name="Text 5"/>
          <p:cNvSpPr/>
          <p:nvPr/>
        </p:nvSpPr>
        <p:spPr>
          <a:xfrm>
            <a:off x="4846915" y="3752017"/>
            <a:ext cx="3537823" cy="14020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Controller Layer separating business logic from User, dividing an application into discrete services.</a:t>
            </a:r>
            <a:endParaRPr lang="en-US" sz="1700" dirty="0"/>
          </a:p>
        </p:txBody>
      </p:sp>
      <p:sp>
        <p:nvSpPr>
          <p:cNvPr id="9" name="Text 6"/>
          <p:cNvSpPr/>
          <p:nvPr/>
        </p:nvSpPr>
        <p:spPr>
          <a:xfrm>
            <a:off x="766882" y="5816798"/>
            <a:ext cx="2769513" cy="342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Layered Architecture</a:t>
            </a:r>
            <a:endParaRPr lang="en-US" sz="2150" dirty="0"/>
          </a:p>
        </p:txBody>
      </p:sp>
      <p:sp>
        <p:nvSpPr>
          <p:cNvPr id="10" name="Text 7"/>
          <p:cNvSpPr/>
          <p:nvPr/>
        </p:nvSpPr>
        <p:spPr>
          <a:xfrm>
            <a:off x="766882" y="6378178"/>
            <a:ext cx="3537823" cy="10515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Use of DTO's to organise the application, each with a specific role and responsibility.</a:t>
            </a:r>
            <a:endParaRPr lang="en-US" sz="1700" dirty="0"/>
          </a:p>
        </p:txBody>
      </p:sp>
      <p:sp>
        <p:nvSpPr>
          <p:cNvPr id="11" name="Text 8"/>
          <p:cNvSpPr/>
          <p:nvPr/>
        </p:nvSpPr>
        <p:spPr>
          <a:xfrm>
            <a:off x="4846915" y="5816798"/>
            <a:ext cx="2918817" cy="342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Testing and Validation</a:t>
            </a:r>
            <a:endParaRPr lang="en-US" sz="2150" dirty="0"/>
          </a:p>
        </p:txBody>
      </p:sp>
      <p:sp>
        <p:nvSpPr>
          <p:cNvPr id="12" name="Text 9"/>
          <p:cNvSpPr/>
          <p:nvPr/>
        </p:nvSpPr>
        <p:spPr>
          <a:xfrm>
            <a:off x="4846915" y="6378178"/>
            <a:ext cx="3537823" cy="10515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Unit Testing of the Rating API ensuring accuracy of calculated premium.</a:t>
            </a:r>
            <a:endParaRPr lang="en-US" sz="17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14740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9D933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Database Design: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219634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SQL Server &amp; Entity Framework</a:t>
            </a:r>
            <a:endParaRPr lang="en-US" sz="4450" dirty="0"/>
          </a:p>
        </p:txBody>
      </p:sp>
      <p:sp>
        <p:nvSpPr>
          <p:cNvPr id="5" name="Shape 2"/>
          <p:cNvSpPr/>
          <p:nvPr/>
        </p:nvSpPr>
        <p:spPr>
          <a:xfrm>
            <a:off x="6280190" y="3954066"/>
            <a:ext cx="3664863" cy="3128129"/>
          </a:xfrm>
          <a:prstGeom prst="roundRect">
            <a:avLst>
              <a:gd name="adj" fmla="val 3046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6514624" y="41885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Normalized Schema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6514624" y="4678918"/>
            <a:ext cx="3195995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Ensures data integrity and reduces redundancy by organizing data into separate tables such as User and Quotes.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10171867" y="3954066"/>
            <a:ext cx="3664863" cy="3128129"/>
          </a:xfrm>
          <a:prstGeom prst="roundRect">
            <a:avLst>
              <a:gd name="adj" fmla="val 3046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0406301" y="4188500"/>
            <a:ext cx="319599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Entity Framework ORM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10406301" y="5033248"/>
            <a:ext cx="3195995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Facilitates database interaction with a code-first approach, simplifying development and supporting migrations.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970127"/>
            <a:ext cx="715529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9D933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REST API</a:t>
            </a:r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 Communication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019068"/>
            <a:ext cx="170021" cy="853321"/>
          </a:xfrm>
          <a:prstGeom prst="roundRect">
            <a:avLst>
              <a:gd name="adj" fmla="val 56033"/>
            </a:avLst>
          </a:prstGeom>
          <a:solidFill>
            <a:srgbClr val="8C98CA"/>
          </a:solidFill>
          <a:ln w="7620">
            <a:solidFill>
              <a:srgbClr val="727EB0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303973" y="3019068"/>
            <a:ext cx="331529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Standardized JSON Data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303973" y="3509486"/>
            <a:ext cx="704623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Lightweight format for efficient data exchange.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133951" y="4099203"/>
            <a:ext cx="170021" cy="853321"/>
          </a:xfrm>
          <a:prstGeom prst="roundRect">
            <a:avLst>
              <a:gd name="adj" fmla="val 56033"/>
            </a:avLst>
          </a:prstGeom>
          <a:solidFill>
            <a:srgbClr val="8C98CA"/>
          </a:solidFill>
          <a:ln w="7620">
            <a:solidFill>
              <a:srgbClr val="727EB0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644134" y="40992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HTTP Methods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644134" y="4589621"/>
            <a:ext cx="6706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GET, POST, PUT, DELETE enable full CRUD operations.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1474232" y="5179338"/>
            <a:ext cx="170021" cy="853321"/>
          </a:xfrm>
          <a:prstGeom prst="roundRect">
            <a:avLst>
              <a:gd name="adj" fmla="val 56033"/>
            </a:avLst>
          </a:prstGeom>
          <a:solidFill>
            <a:srgbClr val="8C98CA"/>
          </a:solidFill>
          <a:ln w="7620">
            <a:solidFill>
              <a:srgbClr val="727EB0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984415" y="517933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Error Handling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984415" y="5669756"/>
            <a:ext cx="636579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Robust reporting ensures smooth user experience.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87648"/>
            <a:ext cx="866917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9D933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Technical &amp; </a:t>
            </a:r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Functional Features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60520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78860" y="2647712"/>
            <a:ext cx="340162" cy="42529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530906" y="260520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Technical Features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530906" y="3095625"/>
            <a:ext cx="56709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Robust backend with ASP.NET Web API ensuring secure data access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1530906" y="3900726"/>
            <a:ext cx="56709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Entity Framework for efficient database operations and code-first migration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1530906" y="4705826"/>
            <a:ext cx="56709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RESTful services supporting standardized JSON communication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1530906" y="5510927"/>
            <a:ext cx="56709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Responsive frontend built with Angular 19 and reusable components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1530906" y="6316028"/>
            <a:ext cx="56709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Real-time flood risk data integration for precise risk assessment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7428667" y="260520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pic>
        <p:nvPicPr>
          <p:cNvPr id="12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3737" y="2647712"/>
            <a:ext cx="340162" cy="425291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8165783" y="260520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Functional Features</a:t>
            </a:r>
            <a:endParaRPr lang="en-US" sz="2200" dirty="0"/>
          </a:p>
        </p:txBody>
      </p:sp>
      <p:sp>
        <p:nvSpPr>
          <p:cNvPr id="14" name="Text 10"/>
          <p:cNvSpPr/>
          <p:nvPr/>
        </p:nvSpPr>
        <p:spPr>
          <a:xfrm>
            <a:off x="8165783" y="3095625"/>
            <a:ext cx="56709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Multi-step image-based forms with robust validation</a:t>
            </a:r>
            <a:endParaRPr lang="en-US" sz="1750" dirty="0"/>
          </a:p>
        </p:txBody>
      </p:sp>
      <p:sp>
        <p:nvSpPr>
          <p:cNvPr id="15" name="Text 11"/>
          <p:cNvSpPr/>
          <p:nvPr/>
        </p:nvSpPr>
        <p:spPr>
          <a:xfrm>
            <a:off x="8165783" y="3900726"/>
            <a:ext cx="56709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Real-time progress bar to guide users through quoting process</a:t>
            </a:r>
            <a:endParaRPr lang="en-US" sz="1750" dirty="0"/>
          </a:p>
        </p:txBody>
      </p:sp>
      <p:sp>
        <p:nvSpPr>
          <p:cNvPr id="16" name="Text 12"/>
          <p:cNvSpPr/>
          <p:nvPr/>
        </p:nvSpPr>
        <p:spPr>
          <a:xfrm>
            <a:off x="8165783" y="4705826"/>
            <a:ext cx="56709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Streamlined policy quoting, issuance, and compliance checks</a:t>
            </a:r>
            <a:endParaRPr lang="en-US" sz="1750" dirty="0"/>
          </a:p>
        </p:txBody>
      </p:sp>
      <p:sp>
        <p:nvSpPr>
          <p:cNvPr id="17" name="Text 13"/>
          <p:cNvSpPr/>
          <p:nvPr/>
        </p:nvSpPr>
        <p:spPr>
          <a:xfrm>
            <a:off x="8165783" y="5510927"/>
            <a:ext cx="56709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Secure broker portal with user authentication and role management</a:t>
            </a:r>
            <a:endParaRPr lang="en-US" sz="1750" dirty="0"/>
          </a:p>
        </p:txBody>
      </p:sp>
      <p:sp>
        <p:nvSpPr>
          <p:cNvPr id="18" name="Text 14"/>
          <p:cNvSpPr/>
          <p:nvPr/>
        </p:nvSpPr>
        <p:spPr>
          <a:xfrm>
            <a:off x="8165783" y="6316028"/>
            <a:ext cx="56709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Automated premium calculation via rating engine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51109"/>
            <a:ext cx="984849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9D933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Rating Engine:</a:t>
            </a:r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 Premium Calculation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743789" y="408789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Risk Factors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578310"/>
            <a:ext cx="37852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Includes flood zone, property details, and coverage options.</a:t>
            </a:r>
            <a:endParaRPr lang="en-US" sz="17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5571411" y="4209098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250"/>
              </a:lnSpc>
              <a:buNone/>
            </a:pPr>
            <a:r>
              <a:rPr lang="en-US" sz="26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1</a:t>
            </a:r>
            <a:endParaRPr lang="en-US" sz="2650" dirty="0"/>
          </a:p>
        </p:txBody>
      </p:sp>
      <p:sp>
        <p:nvSpPr>
          <p:cNvPr id="7" name="Text 4"/>
          <p:cNvSpPr/>
          <p:nvPr/>
        </p:nvSpPr>
        <p:spPr>
          <a:xfrm>
            <a:off x="9937790" y="2770823"/>
            <a:ext cx="294882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Rating API Variability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9937790" y="3261241"/>
            <a:ext cx="38988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Varies based on personal property, deductible, and other individual factors.</a:t>
            </a:r>
            <a:endParaRPr lang="en-US" sz="1750" dirty="0"/>
          </a:p>
        </p:txBody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8170307" y="3258026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250"/>
              </a:lnSpc>
              <a:buNone/>
            </a:pPr>
            <a:r>
              <a:rPr lang="en-US" sz="26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2</a:t>
            </a:r>
            <a:endParaRPr lang="en-US" sz="2650" dirty="0"/>
          </a:p>
        </p:txBody>
      </p:sp>
      <p:sp>
        <p:nvSpPr>
          <p:cNvPr id="11" name="Text 7"/>
          <p:cNvSpPr/>
          <p:nvPr/>
        </p:nvSpPr>
        <p:spPr>
          <a:xfrm>
            <a:off x="9937790" y="540484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Real-Time Quotes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9937790" y="5895261"/>
            <a:ext cx="3898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Instant premium estimates for brokers on demand.</a:t>
            </a:r>
            <a:endParaRPr lang="en-US" sz="1750" dirty="0"/>
          </a:p>
        </p:txBody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7694533" y="5984200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250"/>
              </a:lnSpc>
              <a:buNone/>
            </a:pPr>
            <a:r>
              <a:rPr lang="en-US" sz="26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3</a:t>
            </a:r>
            <a:endParaRPr lang="en-US" sz="26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2025-04-25T05:53:44Z</dcterms:created>
  <dcterms:modified xsi:type="dcterms:W3CDTF">2025-04-25T05:53:44Z</dcterms:modified>
</cp:coreProperties>
</file>